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57"/>
            <p14:sldId id="261"/>
            <p14:sldId id="262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6C"/>
    <a:srgbClr val="7BA67C"/>
    <a:srgbClr val="F1F1F1"/>
    <a:srgbClr val="8A5A4D"/>
    <a:srgbClr val="3A5896"/>
    <a:srgbClr val="8C8D9E"/>
    <a:srgbClr val="44668D"/>
    <a:srgbClr val="36639A"/>
    <a:srgbClr val="12254A"/>
    <a:srgbClr val="CDD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04405" y="3453490"/>
            <a:ext cx="3804558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/>
                <a:solidFill>
                  <a:srgbClr val="1A356C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Сертификат на туристическую поездку </a:t>
            </a:r>
          </a:p>
          <a:p>
            <a:r>
              <a:rPr lang="ru-RU" sz="3800" b="1" dirty="0" smtClean="0">
                <a:ln/>
                <a:solidFill>
                  <a:srgbClr val="1A356C"/>
                </a:solidFill>
                <a:effectLst>
                  <a:glow rad="127000">
                    <a:schemeClr val="bg1"/>
                  </a:glow>
                </a:effectLst>
                <a:latin typeface="+mn-lt"/>
              </a:rPr>
              <a:t>для 5-9 классов</a:t>
            </a:r>
            <a:endParaRPr lang="en-US" sz="3800" b="1" dirty="0">
              <a:ln/>
              <a:solidFill>
                <a:srgbClr val="1A356C"/>
              </a:solidFill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31313"/>
            <a:ext cx="1624693" cy="1218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7" y="5975922"/>
            <a:ext cx="2098224" cy="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5171" y="3077934"/>
            <a:ext cx="7992835" cy="16165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477736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>
                <a:ln w="18000">
                  <a:solidFill>
                    <a:srgbClr val="1A356C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упусти шанс отправиться в путешествие!</a:t>
            </a:r>
            <a:endParaRPr lang="ru-RU" sz="3700" b="1" dirty="0">
              <a:ln w="18000">
                <a:solidFill>
                  <a:srgbClr val="1A356C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31" y="1279090"/>
            <a:ext cx="7869890" cy="48897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2022 году Саратовская область вошла в пилотный проект, направленный на повышение доступности и популяризацию туризма для детей школьного возраста в рамках государственного социального заказа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Благодаря </a:t>
            </a:r>
            <a:r>
              <a:rPr lang="ru-RU" sz="2400" dirty="0"/>
              <a:t>этому в 2023 году более </a:t>
            </a:r>
            <a:r>
              <a:rPr lang="ru-RU" sz="2400" dirty="0" smtClean="0"/>
              <a:t>19 </a:t>
            </a:r>
            <a:r>
              <a:rPr lang="ru-RU" sz="2400" dirty="0"/>
              <a:t>тысяч </a:t>
            </a:r>
            <a:r>
              <a:rPr lang="ru-RU" sz="2400" dirty="0" smtClean="0"/>
              <a:t>школьников из </a:t>
            </a:r>
            <a:r>
              <a:rPr lang="ru-RU" sz="2400" dirty="0"/>
              <a:t>Саратовской области </a:t>
            </a:r>
            <a:r>
              <a:rPr lang="ru-RU" sz="2400" dirty="0" smtClean="0"/>
              <a:t>могут </a:t>
            </a:r>
            <a:r>
              <a:rPr lang="ru-RU" sz="2400" dirty="0"/>
              <a:t>отправиться в короткие культурно-познавательные путешествия </a:t>
            </a:r>
            <a:r>
              <a:rPr lang="ru-RU" sz="2400" b="1" dirty="0" smtClean="0"/>
              <a:t>БЕСПЛАТНО</a:t>
            </a:r>
            <a:r>
              <a:rPr lang="ru-RU" sz="2400" dirty="0" smtClean="0"/>
              <a:t> </a:t>
            </a:r>
            <a:r>
              <a:rPr lang="ru-RU" sz="2400" dirty="0"/>
              <a:t>по социальному сертификату.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4064"/>
            <a:ext cx="2318447" cy="1577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78" y="4766637"/>
            <a:ext cx="2314928" cy="1537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73" y="5227320"/>
            <a:ext cx="2354440" cy="15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rgbClr val="1A356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Туры по Саратовской области</a:t>
            </a:r>
            <a:endParaRPr lang="ru-RU" b="1" dirty="0">
              <a:ln w="18000">
                <a:solidFill>
                  <a:srgbClr val="1A356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946">
            <a:off x="563584" y="1858631"/>
            <a:ext cx="2651579" cy="1790110"/>
          </a:xfrm>
        </p:spPr>
      </p:pic>
      <p:sp>
        <p:nvSpPr>
          <p:cNvPr id="5" name="TextBox 4"/>
          <p:cNvSpPr txBox="1"/>
          <p:nvPr/>
        </p:nvSpPr>
        <p:spPr>
          <a:xfrm rot="20943281">
            <a:off x="364485" y="1499066"/>
            <a:ext cx="2635342" cy="400110"/>
          </a:xfrm>
          <a:prstGeom prst="rect">
            <a:avLst/>
          </a:prstGeom>
          <a:noFill/>
          <a:ln w="19050">
            <a:solidFill>
              <a:srgbClr val="1A35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356C"/>
                </a:solidFill>
              </a:rPr>
              <a:t>Хвалынск</a:t>
            </a:r>
            <a:endParaRPr lang="ru-RU" sz="2000" b="1" dirty="0">
              <a:solidFill>
                <a:srgbClr val="1A356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113">
            <a:off x="5572888" y="1781624"/>
            <a:ext cx="2686102" cy="1830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633914">
            <a:off x="5807839" y="1397987"/>
            <a:ext cx="2635342" cy="400110"/>
          </a:xfrm>
          <a:prstGeom prst="rect">
            <a:avLst/>
          </a:prstGeom>
          <a:noFill/>
          <a:ln w="19050">
            <a:solidFill>
              <a:srgbClr val="1A35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356C"/>
                </a:solidFill>
              </a:rPr>
              <a:t>Вольск</a:t>
            </a:r>
            <a:endParaRPr lang="ru-RU" sz="2000" b="1" dirty="0">
              <a:solidFill>
                <a:srgbClr val="1A356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609">
            <a:off x="1203586" y="4484511"/>
            <a:ext cx="2551429" cy="1839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736642">
            <a:off x="1449162" y="4111863"/>
            <a:ext cx="2522764" cy="400110"/>
          </a:xfrm>
          <a:prstGeom prst="rect">
            <a:avLst/>
          </a:prstGeom>
          <a:ln w="19050">
            <a:solidFill>
              <a:srgbClr val="1A356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356C"/>
                </a:solidFill>
              </a:rPr>
              <a:t>Балаково</a:t>
            </a:r>
            <a:endParaRPr lang="ru-RU" sz="2000" b="1" dirty="0">
              <a:solidFill>
                <a:srgbClr val="1A356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652">
            <a:off x="5047251" y="4494119"/>
            <a:ext cx="2951390" cy="1967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802063">
            <a:off x="4774412" y="4145693"/>
            <a:ext cx="2925401" cy="400110"/>
          </a:xfrm>
          <a:prstGeom prst="rect">
            <a:avLst/>
          </a:prstGeom>
          <a:noFill/>
          <a:ln w="19050">
            <a:solidFill>
              <a:srgbClr val="1A35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356C"/>
                </a:solidFill>
              </a:rPr>
              <a:t>Энгельс</a:t>
            </a:r>
            <a:endParaRPr lang="ru-RU" sz="2000" b="1" dirty="0">
              <a:solidFill>
                <a:srgbClr val="1A356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2813" y="3514695"/>
            <a:ext cx="303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356C"/>
                </a:solidFill>
              </a:rPr>
              <a:t>и многое другое…</a:t>
            </a:r>
            <a:endParaRPr lang="ru-RU" sz="2000" b="1" dirty="0">
              <a:solidFill>
                <a:srgbClr val="1A35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288">
            <a:off x="678553" y="1222112"/>
            <a:ext cx="2098875" cy="2804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rgbClr val="1A356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Туры по Саратовской области</a:t>
            </a:r>
            <a:endParaRPr lang="ru-RU" b="1" dirty="0">
              <a:ln w="18000">
                <a:solidFill>
                  <a:srgbClr val="1A356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1" y="3762396"/>
            <a:ext cx="3530544" cy="2647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45">
            <a:off x="4586367" y="1218242"/>
            <a:ext cx="3340141" cy="24998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61" y="3762396"/>
            <a:ext cx="3504582" cy="26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>
                <a:solidFill>
                  <a:srgbClr val="1A356C"/>
                </a:solidFill>
              </a:rPr>
              <a:t>Перечень </a:t>
            </a:r>
            <a:r>
              <a:rPr lang="ru-RU" sz="2700" b="1" dirty="0">
                <a:solidFill>
                  <a:srgbClr val="1A356C"/>
                </a:solidFill>
              </a:rPr>
              <a:t>документов, необходимых для получения социального сертификата по детскому туризму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300" dirty="0" smtClean="0"/>
              <a:t>1</a:t>
            </a:r>
            <a:r>
              <a:rPr lang="ru-RU" sz="3300" dirty="0"/>
              <a:t>. Заявление на выдачу социального сертификата.</a:t>
            </a:r>
          </a:p>
          <a:p>
            <a:pPr marL="0" indent="0" algn="just">
              <a:buNone/>
            </a:pPr>
            <a:r>
              <a:rPr lang="ru-RU" sz="3300" dirty="0" smtClean="0"/>
              <a:t>2</a:t>
            </a:r>
            <a:r>
              <a:rPr lang="ru-RU" sz="3300" dirty="0"/>
              <a:t>. Копия паспорта (при наличии) с регистрацией получателя социального сертификата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3. Копия свидетельства о рождении получателя социального сертификата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4. Копия СНИЛС получателя социального сертификата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5. Копия ИНН (при наличии) получателя социального сертификата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6. Согласие на обработку персональных данных родителя (законного представителя</a:t>
            </a:r>
            <a:r>
              <a:rPr lang="ru-RU" sz="3300" dirty="0" smtClean="0"/>
              <a:t>).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7. Согласие на обработку персональных данных родителя (законного представителя) несовершеннолетнего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 smtClean="0"/>
              <a:t>8. </a:t>
            </a:r>
            <a:r>
              <a:rPr lang="ru-RU" sz="3300" dirty="0"/>
              <a:t>Копия паспорта родителя (законного представителя) несовершеннолетнего (с пропиской и с отметкой о детях</a:t>
            </a:r>
            <a:r>
              <a:rPr lang="ru-RU" sz="3300" dirty="0" smtClean="0"/>
              <a:t>).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9. Справка об обучении ребенка из образовательной организации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10. Копия свидетельства о регистрации по месту жительства (при отсутствии прописки на территории Саратовской области по паспорту, либо при непредставлении паспорта</a:t>
            </a:r>
            <a:r>
              <a:rPr lang="ru-RU" sz="3300" b="1" dirty="0"/>
              <a:t>) по форме № 8 с красной печатью</a:t>
            </a:r>
            <a:r>
              <a:rPr lang="ru-RU" sz="3300" b="1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 smtClean="0"/>
              <a:t>ЗАЯВЛЕНИЕ И СОГЛАСИЯ МОЖНО СКАЧАТЬ ПО ССЫЛКЕ:</a:t>
            </a:r>
          </a:p>
          <a:p>
            <a:pPr marL="0" indent="0" algn="ctr">
              <a:buNone/>
            </a:pPr>
            <a:r>
              <a:rPr lang="en-US" sz="4000" b="1" dirty="0">
                <a:latin typeface="Times" pitchFamily="18" charset="0"/>
              </a:rPr>
              <a:t>https://mincult.saratov.gov.ru/</a:t>
            </a:r>
            <a:r>
              <a:rPr lang="ru-RU" sz="4000" b="1" dirty="0" err="1"/>
              <a:t>минкульт</a:t>
            </a:r>
            <a:r>
              <a:rPr lang="ru-RU" sz="4000" b="1" dirty="0"/>
              <a:t>/социальный-заказ/</a:t>
            </a:r>
          </a:p>
        </p:txBody>
      </p:sp>
    </p:spTree>
    <p:extLst>
      <p:ext uri="{BB962C8B-B14F-4D97-AF65-F5344CB8AC3E}">
        <p14:creationId xmlns:p14="http://schemas.microsoft.com/office/powerpoint/2010/main" val="218943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1A356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ПОЕХАЛИ С НАМИ!</a:t>
            </a:r>
            <a:endParaRPr lang="ru-RU" sz="5400" b="1" dirty="0">
              <a:ln w="18000">
                <a:solidFill>
                  <a:srgbClr val="1A356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Воспользоваться социальным сертификатом можно, обратившись к следующим туроператорам: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ООО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«Золотая Вязь» </a:t>
            </a:r>
            <a:r>
              <a:rPr lang="ru-RU" dirty="0"/>
              <a:t>(г. Саратов, пр. Котовского, д.10),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.: </a:t>
            </a:r>
            <a:r>
              <a:rPr lang="ru-RU" dirty="0" smtClean="0"/>
              <a:t>8 (</a:t>
            </a:r>
            <a:r>
              <a:rPr lang="ru-RU" dirty="0"/>
              <a:t>8452) 650008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ООО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«Покровск-Тур» </a:t>
            </a:r>
            <a:r>
              <a:rPr lang="ru-RU" dirty="0"/>
              <a:t>(г. Энгельс, ул. Волоха, д.8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.: </a:t>
            </a:r>
            <a:r>
              <a:rPr lang="ru-RU" dirty="0" smtClean="0"/>
              <a:t>8 (</a:t>
            </a:r>
            <a:r>
              <a:rPr lang="ru-RU" dirty="0"/>
              <a:t>8453) 768087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ООО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«Кругозор» </a:t>
            </a:r>
            <a:r>
              <a:rPr lang="ru-RU" dirty="0"/>
              <a:t>(г. Саратов, ул. Советская, д. 11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.: </a:t>
            </a:r>
            <a:r>
              <a:rPr lang="ru-RU" dirty="0" smtClean="0"/>
              <a:t>8 (</a:t>
            </a:r>
            <a:r>
              <a:rPr lang="ru-RU" dirty="0"/>
              <a:t>8452) 771753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ООО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«Арго-64» </a:t>
            </a:r>
            <a:r>
              <a:rPr lang="ru-RU" dirty="0"/>
              <a:t>(г. Саратов, ул. Московская, 25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.: </a:t>
            </a:r>
            <a:r>
              <a:rPr lang="ru-RU" dirty="0" smtClean="0"/>
              <a:t>8 (</a:t>
            </a:r>
            <a:r>
              <a:rPr lang="ru-RU" dirty="0"/>
              <a:t>8452) 590044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ООО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«Феникс» </a:t>
            </a:r>
            <a:r>
              <a:rPr lang="ru-RU" dirty="0"/>
              <a:t>(г. Балаково, ул. Ленина, 76),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.: </a:t>
            </a:r>
            <a:r>
              <a:rPr lang="ru-RU" dirty="0" smtClean="0"/>
              <a:t>8 (996</a:t>
            </a:r>
            <a:r>
              <a:rPr lang="ru-RU" dirty="0"/>
              <a:t>) </a:t>
            </a:r>
            <a:r>
              <a:rPr lang="ru-RU" dirty="0" smtClean="0"/>
              <a:t>2653192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ООО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«Супер туроператор»</a:t>
            </a:r>
            <a:r>
              <a:rPr lang="ru-RU" dirty="0" smtClean="0"/>
              <a:t> </a:t>
            </a:r>
            <a:r>
              <a:rPr lang="ru-RU" dirty="0"/>
              <a:t>(г. </a:t>
            </a:r>
            <a:r>
              <a:rPr lang="ru-RU" dirty="0" smtClean="0"/>
              <a:t>Саратов, </a:t>
            </a:r>
            <a:r>
              <a:rPr lang="ru-RU" dirty="0"/>
              <a:t>ул. </a:t>
            </a:r>
            <a:r>
              <a:rPr lang="ru-RU" dirty="0" smtClean="0"/>
              <a:t>Соборная, 38),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тел.: </a:t>
            </a:r>
            <a:r>
              <a:rPr lang="ru-RU" dirty="0" smtClean="0"/>
              <a:t>8 </a:t>
            </a:r>
            <a:r>
              <a:rPr lang="ru-RU" dirty="0"/>
              <a:t>(</a:t>
            </a:r>
            <a:r>
              <a:rPr lang="ru-RU" dirty="0" smtClean="0"/>
              <a:t>986) 9855032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59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rgbClr val="1A356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Остались вопросы?</a:t>
            </a:r>
            <a:endParaRPr lang="ru-RU" b="1" dirty="0">
              <a:ln w="18000">
                <a:solidFill>
                  <a:srgbClr val="1A356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1A356C"/>
                </a:solidFill>
              </a:rPr>
              <a:t>Адрес: г</a:t>
            </a:r>
            <a:r>
              <a:rPr lang="ru-RU" b="1" dirty="0">
                <a:solidFill>
                  <a:srgbClr val="1A356C"/>
                </a:solidFill>
              </a:rPr>
              <a:t>. Саратов, ул. Рабочая, 29/39, отдел государственного регулирования туристской деятельности министерства культуры Саратовской </a:t>
            </a:r>
            <a:r>
              <a:rPr lang="ru-RU" b="1" dirty="0" smtClean="0">
                <a:solidFill>
                  <a:srgbClr val="1A356C"/>
                </a:solidFill>
              </a:rPr>
              <a:t>области.</a:t>
            </a:r>
          </a:p>
          <a:p>
            <a:pPr marL="0" indent="0" algn="just">
              <a:buNone/>
            </a:pPr>
            <a:endParaRPr lang="ru-RU" b="1" dirty="0">
              <a:solidFill>
                <a:srgbClr val="1A356C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A356C"/>
                </a:solidFill>
              </a:rPr>
              <a:t>Телефон </a:t>
            </a:r>
            <a:r>
              <a:rPr lang="ru-RU" b="1" dirty="0">
                <a:solidFill>
                  <a:srgbClr val="1A356C"/>
                </a:solidFill>
              </a:rPr>
              <a:t>для справок: </a:t>
            </a:r>
            <a:r>
              <a:rPr lang="ru-RU" b="1" dirty="0" smtClean="0">
                <a:solidFill>
                  <a:srgbClr val="FF0000"/>
                </a:solidFill>
              </a:rPr>
              <a:t>8 </a:t>
            </a:r>
            <a:r>
              <a:rPr lang="ru-RU" b="1" dirty="0">
                <a:solidFill>
                  <a:srgbClr val="FF0000"/>
                </a:solidFill>
              </a:rPr>
              <a:t>(8452) 22-19-14</a:t>
            </a:r>
          </a:p>
          <a:p>
            <a:pPr marL="0" indent="0" algn="just">
              <a:buNone/>
            </a:pPr>
            <a:endParaRPr lang="ru-RU" b="1" dirty="0">
              <a:solidFill>
                <a:srgbClr val="1A356C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1A356C"/>
                </a:solidFill>
              </a:rPr>
              <a:t>График работы: </a:t>
            </a:r>
            <a:endParaRPr lang="ru-RU" b="1" dirty="0" smtClean="0">
              <a:solidFill>
                <a:srgbClr val="1A356C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A356C"/>
                </a:solidFill>
              </a:rPr>
              <a:t>понедельник </a:t>
            </a:r>
            <a:r>
              <a:rPr lang="ru-RU" b="1" dirty="0">
                <a:solidFill>
                  <a:srgbClr val="1A356C"/>
                </a:solidFill>
              </a:rPr>
              <a:t>– четверг: с 09:00 до 18:00, </a:t>
            </a:r>
            <a:endParaRPr lang="ru-RU" b="1" dirty="0" smtClean="0">
              <a:solidFill>
                <a:srgbClr val="1A356C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A356C"/>
                </a:solidFill>
              </a:rPr>
              <a:t>пятница</a:t>
            </a:r>
            <a:r>
              <a:rPr lang="ru-RU" b="1" dirty="0">
                <a:solidFill>
                  <a:srgbClr val="1A356C"/>
                </a:solidFill>
              </a:rPr>
              <a:t>: с 09:00 до 17:00, </a:t>
            </a:r>
            <a:endParaRPr lang="ru-RU" b="1" dirty="0" smtClean="0">
              <a:solidFill>
                <a:srgbClr val="1A356C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A356C"/>
                </a:solidFill>
              </a:rPr>
              <a:t>перерыв</a:t>
            </a:r>
            <a:r>
              <a:rPr lang="ru-RU" b="1" dirty="0">
                <a:solidFill>
                  <a:srgbClr val="1A356C"/>
                </a:solidFill>
              </a:rPr>
              <a:t>: с 13:00 до 13:48.</a:t>
            </a:r>
          </a:p>
        </p:txBody>
      </p:sp>
    </p:spTree>
    <p:extLst>
      <p:ext uri="{BB962C8B-B14F-4D97-AF65-F5344CB8AC3E}">
        <p14:creationId xmlns:p14="http://schemas.microsoft.com/office/powerpoint/2010/main" val="245977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453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</vt:lpstr>
      <vt:lpstr>Office Theme</vt:lpstr>
      <vt:lpstr>Презентация PowerPoint</vt:lpstr>
      <vt:lpstr>Не упусти шанс отправиться в путешествие!</vt:lpstr>
      <vt:lpstr>Туры по Саратовской области</vt:lpstr>
      <vt:lpstr>Туры по Саратовской области</vt:lpstr>
      <vt:lpstr>  Перечень документов, необходимых для получения социального сертификата по детскому туризму </vt:lpstr>
      <vt:lpstr>ПОЕХАЛИ С НАМИ!</vt:lpstr>
      <vt:lpstr>Остались вопросы?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Ученик_38_3</cp:lastModifiedBy>
  <cp:revision>178</cp:revision>
  <dcterms:created xsi:type="dcterms:W3CDTF">2016-11-18T14:12:19Z</dcterms:created>
  <dcterms:modified xsi:type="dcterms:W3CDTF">2023-09-08T03:59:23Z</dcterms:modified>
</cp:coreProperties>
</file>